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" clrIdx="0">
    <p:extLst/>
  </p:cmAuthor>
  <p:cmAuthor id="2" name="Laura Warin" initials="LW" lastIdx="12" clrIdx="1">
    <p:extLst/>
  </p:cmAuthor>
  <p:cmAuthor id="3" name="Ferrari Paolo" initials="FP" lastIdx="4" clrIdx="2">
    <p:extLst/>
  </p:cmAuthor>
  <p:cmAuthor id="4" name="E.V. (Eline) Nijhof" initials="E(N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152"/>
    <a:srgbClr val="F4ECDE"/>
    <a:srgbClr val="F3F7FA"/>
    <a:srgbClr val="1F7695"/>
    <a:srgbClr val="62C6F1"/>
    <a:srgbClr val="E6E6E6"/>
    <a:srgbClr val="F6AA39"/>
    <a:srgbClr val="EBE5DF"/>
    <a:srgbClr val="FAF8F7"/>
    <a:srgbClr val="EDA8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20" d="100"/>
          <a:sy n="220" d="100"/>
        </p:scale>
        <p:origin x="-72" y="493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3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3" tIns="47467" rIns="94933" bIns="474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4933" tIns="47467" rIns="94933" bIns="474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3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9"/>
          <p:cNvSpPr/>
          <p:nvPr/>
        </p:nvSpPr>
        <p:spPr>
          <a:xfrm>
            <a:off x="206470" y="4046126"/>
            <a:ext cx="6710829" cy="5889104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984275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919449" y="878777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92" y="89579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84400" y="330267"/>
            <a:ext cx="3877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Utovar i istovar svinja</a:t>
            </a:r>
            <a:endParaRPr lang="en-US" sz="24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2" y="3032578"/>
            <a:ext cx="2786312" cy="631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Farmer</a:t>
            </a:r>
            <a:r>
              <a:rPr lang="en-US" sz="13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 utovaru provjeri broj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težinu i sposobnost svinja za putovanje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obavijesti prijevoznika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Provjera sposobnosti za putovanje treba biti napravljena u skladu s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3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en-US" sz="130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</a:t>
            </a:r>
            <a:r>
              <a:rPr lang="hr-HR" sz="1300" i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ktičnim</a:t>
            </a:r>
            <a:r>
              <a:rPr lang="hr-HR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vodičem za </a:t>
            </a:r>
            <a:r>
              <a:rPr lang="hr-HR" sz="1300" i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procjenu </a:t>
            </a:r>
            <a:r>
              <a:rPr lang="hr-HR" sz="1300" i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sposobnosti svinja </a:t>
            </a:r>
            <a:r>
              <a:rPr lang="hr-HR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prijevoz</a:t>
            </a:r>
            <a:r>
              <a:rPr lang="en-US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’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Prijevoznik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priprema pisani plan puta</a:t>
            </a:r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</a:t>
            </a:r>
            <a:r>
              <a:rPr lang="hr-HR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Kontrolnu listu za prijevoz živih životinja</a:t>
            </a:r>
            <a:r>
              <a:rPr lang="en-US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Jesi li spreman</a:t>
            </a:r>
            <a:r>
              <a:rPr lang="en-US" sz="13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?’ </a:t>
            </a:r>
            <a:endParaRPr lang="en-US" sz="13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</a:t>
            </a:r>
            <a:r>
              <a:rPr lang="en-US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pratitelj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poravnava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ramp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kamiona s područjem za utovar, pri čemu izbjegava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razmake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Smanjuje nagib najviše koliko je moguće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(max</a:t>
            </a:r>
            <a:r>
              <a:rPr lang="en-US" sz="13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36%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3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°)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Vozač</a:t>
            </a:r>
            <a:r>
              <a:rPr lang="en-US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pratitelj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postavlja piljevinu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drugu stelju na rampu i na pod vozila, ako je potrebno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skliska je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vlažna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nagnuta</a:t>
            </a:r>
            <a:r>
              <a:rPr lang="en-US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3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 treba biti obavljen što je moguće mirnije i obzirno.</a:t>
            </a:r>
            <a:r>
              <a:rPr lang="en-US" sz="13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hr-HR" sz="1300" b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hr-HR" sz="14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Sada si spreman za utovar</a:t>
            </a:r>
            <a:r>
              <a:rPr lang="en-US" sz="14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4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3338736" y="2972117"/>
            <a:ext cx="18256" cy="6517387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1004829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52" name="Oval 51"/>
          <p:cNvSpPr/>
          <p:nvPr/>
        </p:nvSpPr>
        <p:spPr>
          <a:xfrm>
            <a:off x="2862150" y="1526400"/>
            <a:ext cx="834678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/>
          <p:cNvSpPr txBox="1"/>
          <p:nvPr/>
        </p:nvSpPr>
        <p:spPr>
          <a:xfrm flipH="1">
            <a:off x="2997749" y="1544118"/>
            <a:ext cx="1050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dirty="0" smtClean="0">
                <a:solidFill>
                  <a:schemeClr val="bg1"/>
                </a:solidFill>
              </a:rPr>
              <a:t>Stranica 1</a:t>
            </a:r>
            <a:endParaRPr lang="nl-BE" sz="105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021755"/>
              </p:ext>
            </p:extLst>
          </p:nvPr>
        </p:nvGraphicFramePr>
        <p:xfrm>
          <a:off x="3696828" y="3100924"/>
          <a:ext cx="2756508" cy="18977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94441">
                  <a:extLst>
                    <a:ext uri="{9D8B030D-6E8A-4147-A177-3AD203B41FA5}">
                      <a16:colId xmlns:a16="http://schemas.microsoft.com/office/drawing/2014/main" xmlns="" val="2072897264"/>
                    </a:ext>
                  </a:extLst>
                </a:gridCol>
                <a:gridCol w="1362067">
                  <a:extLst>
                    <a:ext uri="{9D8B030D-6E8A-4147-A177-3AD203B41FA5}">
                      <a16:colId xmlns:a16="http://schemas.microsoft.com/office/drawing/2014/main" xmlns="" val="639986985"/>
                    </a:ext>
                  </a:extLst>
                </a:gridCol>
              </a:tblGrid>
              <a:tr h="271953">
                <a:tc gridSpan="2">
                  <a:txBody>
                    <a:bodyPr/>
                    <a:lstStyle/>
                    <a:p>
                      <a:r>
                        <a:rPr lang="hr-HR" sz="900" b="1" dirty="0" smtClean="0">
                          <a:solidFill>
                            <a:schemeClr val="tx1"/>
                          </a:solidFill>
                        </a:rPr>
                        <a:t>Preporučeni prostori po svinji</a:t>
                      </a:r>
                      <a:r>
                        <a:rPr lang="nl-BE" sz="9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l-BE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nl-BE" sz="9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445">
                <a:tc>
                  <a:txBody>
                    <a:bodyPr/>
                    <a:lstStyle/>
                    <a:p>
                      <a:r>
                        <a:rPr lang="hr-HR" sz="900" b="0" dirty="0" smtClean="0">
                          <a:solidFill>
                            <a:schemeClr val="tx1"/>
                          </a:solidFill>
                        </a:rPr>
                        <a:t>prasad</a:t>
                      </a:r>
                      <a:r>
                        <a:rPr lang="en-GB" sz="9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(6 – 10 kg)</a:t>
                      </a:r>
                      <a:endParaRPr lang="nl-BE" sz="9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effectLst/>
                        </a:rPr>
                        <a:t>0,07 </a:t>
                      </a:r>
                      <a:r>
                        <a:rPr lang="en-US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m²/</a:t>
                      </a:r>
                      <a:r>
                        <a:rPr lang="hr-HR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prasetu</a:t>
                      </a:r>
                      <a:r>
                        <a:rPr lang="hr-HR" sz="900" b="0" kern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ili</a:t>
                      </a:r>
                      <a:r>
                        <a:rPr lang="en-US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900" b="0" kern="1200" dirty="0">
                          <a:solidFill>
                            <a:schemeClr val="tx1"/>
                          </a:solidFill>
                          <a:effectLst/>
                        </a:rPr>
                        <a:t>14 </a:t>
                      </a:r>
                      <a:r>
                        <a:rPr lang="en-US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hr-HR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rasadi</a:t>
                      </a:r>
                      <a:r>
                        <a:rPr lang="en-US" sz="900" b="0" kern="1200" dirty="0" smtClean="0">
                          <a:solidFill>
                            <a:schemeClr val="tx1"/>
                          </a:solidFill>
                          <a:effectLst/>
                        </a:rPr>
                        <a:t>/m²</a:t>
                      </a:r>
                      <a:endParaRPr lang="nl-BE" sz="9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8703747"/>
                  </a:ext>
                </a:extLst>
              </a:tr>
              <a:tr h="406445">
                <a:tc>
                  <a:txBody>
                    <a:bodyPr/>
                    <a:lstStyle/>
                    <a:p>
                      <a:r>
                        <a:rPr lang="hr-HR" sz="900" dirty="0" smtClean="0"/>
                        <a:t>prasad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/>
                        <a:t>(25 – 30 kg)</a:t>
                      </a:r>
                      <a:endParaRPr lang="nl-BE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</a:rPr>
                        <a:t>0,18 </a:t>
                      </a:r>
                      <a:r>
                        <a:rPr lang="en-US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m²/p</a:t>
                      </a:r>
                      <a:r>
                        <a:rPr lang="hr-HR" sz="900" kern="1200" dirty="0" err="1" smtClean="0">
                          <a:solidFill>
                            <a:schemeClr val="tx1"/>
                          </a:solidFill>
                          <a:effectLst/>
                        </a:rPr>
                        <a:t>rasetu</a:t>
                      </a:r>
                      <a:r>
                        <a:rPr lang="hr-HR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 ili</a:t>
                      </a:r>
                      <a:r>
                        <a:rPr lang="en-US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r>
                        <a:rPr lang="en-US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hr-HR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rasadi</a:t>
                      </a:r>
                      <a:r>
                        <a:rPr lang="en-US" sz="900" kern="1200" dirty="0" smtClean="0">
                          <a:solidFill>
                            <a:schemeClr val="tx1"/>
                          </a:solidFill>
                          <a:effectLst/>
                        </a:rPr>
                        <a:t>/m²</a:t>
                      </a:r>
                      <a:endParaRPr lang="nl-BE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7648573"/>
                  </a:ext>
                </a:extLst>
              </a:tr>
              <a:tr h="406445">
                <a:tc>
                  <a:txBody>
                    <a:bodyPr/>
                    <a:lstStyle/>
                    <a:p>
                      <a:r>
                        <a:rPr lang="hr-HR" sz="900" dirty="0" smtClean="0"/>
                        <a:t>tovljenici</a:t>
                      </a:r>
                      <a:endParaRPr lang="en-GB" sz="900" dirty="0"/>
                    </a:p>
                    <a:p>
                      <a:r>
                        <a:rPr lang="en-GB" sz="900" dirty="0"/>
                        <a:t>(110 – 120 kg)</a:t>
                      </a:r>
                      <a:endParaRPr lang="nl-BE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kern="1200" dirty="0">
                          <a:effectLst/>
                        </a:rPr>
                        <a:t>0,5 </a:t>
                      </a:r>
                      <a:r>
                        <a:rPr lang="en-US" sz="900" kern="1200" dirty="0" smtClean="0">
                          <a:effectLst/>
                        </a:rPr>
                        <a:t>m²/</a:t>
                      </a:r>
                      <a:r>
                        <a:rPr lang="hr-HR" sz="900" kern="1200" dirty="0" smtClean="0">
                          <a:effectLst/>
                        </a:rPr>
                        <a:t>tovljeniku ili</a:t>
                      </a:r>
                      <a:r>
                        <a:rPr lang="en-US" sz="900" kern="1200" dirty="0" smtClean="0">
                          <a:effectLst/>
                        </a:rPr>
                        <a:t> </a:t>
                      </a:r>
                      <a:r>
                        <a:rPr lang="en-US" sz="900" kern="1200" dirty="0">
                          <a:effectLst/>
                        </a:rPr>
                        <a:t>2 </a:t>
                      </a:r>
                      <a:r>
                        <a:rPr lang="hr-HR" sz="900" kern="1200" dirty="0" smtClean="0">
                          <a:effectLst/>
                        </a:rPr>
                        <a:t>tovljenika</a:t>
                      </a:r>
                      <a:r>
                        <a:rPr lang="en-US" sz="900" kern="1200" dirty="0" smtClean="0">
                          <a:effectLst/>
                        </a:rPr>
                        <a:t>/m²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9322678"/>
                  </a:ext>
                </a:extLst>
              </a:tr>
              <a:tr h="406445">
                <a:tc>
                  <a:txBody>
                    <a:bodyPr/>
                    <a:lstStyle/>
                    <a:p>
                      <a:r>
                        <a:rPr lang="hr-HR" sz="900" dirty="0" smtClean="0"/>
                        <a:t>svinje</a:t>
                      </a:r>
                      <a:r>
                        <a:rPr lang="en-GB" sz="900" dirty="0" smtClean="0"/>
                        <a:t> </a:t>
                      </a:r>
                      <a:r>
                        <a:rPr lang="en-GB" sz="900" dirty="0"/>
                        <a:t>(&gt; 120 kg)</a:t>
                      </a:r>
                      <a:endParaRPr lang="nl-BE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kern="1200" dirty="0">
                          <a:effectLst/>
                        </a:rPr>
                        <a:t>0,7 </a:t>
                      </a:r>
                      <a:r>
                        <a:rPr lang="en-US" sz="900" kern="1200" dirty="0" smtClean="0">
                          <a:effectLst/>
                        </a:rPr>
                        <a:t>m²/</a:t>
                      </a:r>
                      <a:r>
                        <a:rPr lang="hr-HR" sz="900" kern="1200" dirty="0" smtClean="0">
                          <a:effectLst/>
                        </a:rPr>
                        <a:t>svinji ili</a:t>
                      </a:r>
                      <a:r>
                        <a:rPr lang="en-US" sz="900" kern="1200" dirty="0" smtClean="0">
                          <a:effectLst/>
                        </a:rPr>
                        <a:t> </a:t>
                      </a:r>
                      <a:r>
                        <a:rPr lang="en-US" sz="900" kern="1200" dirty="0">
                          <a:effectLst/>
                        </a:rPr>
                        <a:t>1,4 </a:t>
                      </a:r>
                      <a:r>
                        <a:rPr lang="hr-HR" sz="900" kern="1200" dirty="0" smtClean="0">
                          <a:effectLst/>
                        </a:rPr>
                        <a:t>svinje</a:t>
                      </a:r>
                      <a:r>
                        <a:rPr lang="en-US" sz="900" kern="1200" dirty="0" smtClean="0">
                          <a:effectLst/>
                        </a:rPr>
                        <a:t>/m²</a:t>
                      </a: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0029209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118" y="14025173"/>
            <a:ext cx="209727" cy="1422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44624" y="2071913"/>
            <a:ext cx="6737746" cy="374177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TextBox 38"/>
          <p:cNvSpPr txBox="1"/>
          <p:nvPr/>
        </p:nvSpPr>
        <p:spPr>
          <a:xfrm>
            <a:off x="639305" y="2103239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 utovara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učiniti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482089" y="1907807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sp>
        <p:nvSpPr>
          <p:cNvPr id="42" name="Oval 41"/>
          <p:cNvSpPr/>
          <p:nvPr/>
        </p:nvSpPr>
        <p:spPr>
          <a:xfrm>
            <a:off x="40310" y="3054499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7" name="Oval 46"/>
          <p:cNvSpPr/>
          <p:nvPr/>
        </p:nvSpPr>
        <p:spPr>
          <a:xfrm>
            <a:off x="12192" y="469354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8" name="Oval 47"/>
          <p:cNvSpPr/>
          <p:nvPr/>
        </p:nvSpPr>
        <p:spPr>
          <a:xfrm>
            <a:off x="95808" y="5346009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Oval 57"/>
          <p:cNvSpPr/>
          <p:nvPr/>
        </p:nvSpPr>
        <p:spPr>
          <a:xfrm>
            <a:off x="60356" y="6051496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l 62"/>
          <p:cNvSpPr/>
          <p:nvPr/>
        </p:nvSpPr>
        <p:spPr>
          <a:xfrm>
            <a:off x="25767" y="7081051"/>
            <a:ext cx="361406" cy="34863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Oval 63"/>
          <p:cNvSpPr/>
          <p:nvPr/>
        </p:nvSpPr>
        <p:spPr>
          <a:xfrm>
            <a:off x="12192" y="8085531"/>
            <a:ext cx="361406" cy="34863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81531" y="3082349"/>
            <a:ext cx="317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 flipH="1">
            <a:off x="71541" y="4662594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8" name="TextBox 67"/>
          <p:cNvSpPr txBox="1"/>
          <p:nvPr/>
        </p:nvSpPr>
        <p:spPr>
          <a:xfrm flipH="1">
            <a:off x="47953" y="5381828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3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 flipH="1">
            <a:off x="40310" y="6123136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4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 flipH="1">
            <a:off x="28461" y="7053408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5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 flipH="1">
            <a:off x="71921" y="8121352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475" y="8950495"/>
            <a:ext cx="938689" cy="702502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/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5505" y="314487"/>
            <a:ext cx="747804" cy="79895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884223" y="1458256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</a:t>
            </a:r>
            <a:r>
              <a:rPr lang="en-GB" sz="1050" i="1" dirty="0" err="1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</a:t>
            </a:r>
            <a:r>
              <a:rPr lang="hr-HR" sz="1050" i="1" dirty="0" err="1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cije</a:t>
            </a:r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/>
            <a:r>
              <a:rPr lang="en-GB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7203" y="5042180"/>
            <a:ext cx="2756134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svinje moraju moći </a:t>
            </a:r>
            <a:r>
              <a:rPr lang="hr-HR" sz="1100" b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istovremeno ležati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stajati.</a:t>
            </a:r>
            <a:endParaRPr lang="nl-BE" sz="1100" b="1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624" y="2558979"/>
            <a:ext cx="6737746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Najdulje vrijeme prijevoza svinja</a:t>
            </a:r>
            <a:r>
              <a:rPr lang="en-GB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uključujući utovar/istovar</a:t>
            </a:r>
            <a:r>
              <a:rPr lang="en-GB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 </a:t>
            </a:r>
            <a:r>
              <a:rPr lang="en-GB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24 </a:t>
            </a:r>
            <a:r>
              <a:rPr lang="hr-HR" sz="14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sata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6299358A-FAA3-46B6-ABBA-BF1AA66CADFD" descr="B1F6EC9B-29B1-4565-95FD-8E809B4CE094@ifi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1"/>
          <a:stretch>
            <a:fillRect/>
          </a:stretch>
        </p:blipFill>
        <p:spPr bwMode="auto">
          <a:xfrm>
            <a:off x="3429000" y="6658629"/>
            <a:ext cx="1152128" cy="102550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5B38D303-EC46-4769-8CCD-CE6DDD661198" descr="8D545382-19AD-4D22-89B2-18CA6161A3B3@ifi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42"/>
          <a:stretch>
            <a:fillRect/>
          </a:stretch>
        </p:blipFill>
        <p:spPr bwMode="auto">
          <a:xfrm>
            <a:off x="3429000" y="5601072"/>
            <a:ext cx="1152128" cy="9735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56" y="8022812"/>
            <a:ext cx="1918402" cy="12789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 rot="16200000">
            <a:off x="6078373" y="9329251"/>
            <a:ext cx="432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©IFIP</a:t>
            </a:r>
            <a:endParaRPr lang="nl-BE" sz="800" dirty="0"/>
          </a:p>
        </p:txBody>
      </p:sp>
      <p:sp>
        <p:nvSpPr>
          <p:cNvPr id="51" name="TextBox 50"/>
          <p:cNvSpPr txBox="1"/>
          <p:nvPr/>
        </p:nvSpPr>
        <p:spPr>
          <a:xfrm>
            <a:off x="3352715" y="7649003"/>
            <a:ext cx="432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©IFIP</a:t>
            </a:r>
            <a:endParaRPr lang="nl-BE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6369827" y="7329264"/>
            <a:ext cx="432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©IFIP</a:t>
            </a:r>
            <a:endParaRPr lang="nl-BE" sz="8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BA81FD18-084E-494C-8750-8512BA53E1DE}"/>
              </a:ext>
            </a:extLst>
          </p:cNvPr>
          <p:cNvSpPr/>
          <p:nvPr/>
        </p:nvSpPr>
        <p:spPr>
          <a:xfrm>
            <a:off x="6179253" y="2974052"/>
            <a:ext cx="504056" cy="5232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05828503-8F03-4D39-B6B9-AD72360E88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848" y="3045682"/>
            <a:ext cx="388702" cy="3887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5" y="6058466"/>
            <a:ext cx="1895896" cy="130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76681" y="993559"/>
            <a:ext cx="6579710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Rectangle 29"/>
          <p:cNvSpPr/>
          <p:nvPr/>
        </p:nvSpPr>
        <p:spPr>
          <a:xfrm>
            <a:off x="176681" y="1463429"/>
            <a:ext cx="6581840" cy="6214716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62" name="TextBox 61"/>
          <p:cNvSpPr txBox="1"/>
          <p:nvPr/>
        </p:nvSpPr>
        <p:spPr>
          <a:xfrm>
            <a:off x="323530" y="1030120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Utovar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560201" y="731822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79" name="Rectangle 78"/>
          <p:cNvSpPr/>
          <p:nvPr/>
        </p:nvSpPr>
        <p:spPr>
          <a:xfrm>
            <a:off x="191086" y="7736451"/>
            <a:ext cx="6565306" cy="288032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TextBox 81"/>
          <p:cNvSpPr txBox="1"/>
          <p:nvPr/>
        </p:nvSpPr>
        <p:spPr>
          <a:xfrm>
            <a:off x="234805" y="7728742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Istovar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68291" y="8075099"/>
            <a:ext cx="6588100" cy="1363646"/>
          </a:xfrm>
          <a:prstGeom prst="rect">
            <a:avLst/>
          </a:prstGeom>
          <a:ln>
            <a:solidFill>
              <a:srgbClr val="F4EC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15" name="Rectangle 114"/>
          <p:cNvSpPr/>
          <p:nvPr/>
        </p:nvSpPr>
        <p:spPr>
          <a:xfrm>
            <a:off x="2187797" y="7401988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83" name="Rectangle 82"/>
          <p:cNvSpPr/>
          <p:nvPr/>
        </p:nvSpPr>
        <p:spPr>
          <a:xfrm>
            <a:off x="191085" y="1554643"/>
            <a:ext cx="3224658" cy="362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Dopustite svinjama da se do utovarne rampe kreću svojim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uobičajenim hodom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Svinje treba premještati 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grupama.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Buku treba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ograničiti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da bi se smanjio stres.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potrebnu površinu po životinji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svinje tijekom prijevoza moraju moći istovremeno ležati ili stajati u svojem prirodnom položaju.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hodnik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čvrstim zidovima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zakrivljenim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Budi svjestan specifičnog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svinja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1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pogledaj sliku ispod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ploču za odvajanje svinja ili 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panel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pokretanje svinja te ih ohrabruj na kretanje korištenjem primjerice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Arial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zvučnog signala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zviždaljka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Arial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plastičnog vesla ili </a:t>
            </a: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zveckalice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buka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Arial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plastične zastave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Arial" pitchFamily="34" charset="0"/>
              <a:buChar char="•"/>
            </a:pPr>
            <a:r>
              <a:rPr lang="hr-HR" sz="10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matadorskog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plašta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Arial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plastičnih vrpci.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15319" y="8056021"/>
            <a:ext cx="6367578" cy="1940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kašnjenja s istovarom,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 tijekom stajanja vozila 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prozračivanje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bočn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stranice se mogu otvoriti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umjetnu 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ventilaciju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postoji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pokušaj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parkirati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kamion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u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sjeni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2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maksimalnu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širinu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hodnika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za </a:t>
            </a:r>
            <a:r>
              <a:rPr lang="en-US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istovar svinja.</a:t>
            </a:r>
            <a:endParaRPr lang="en-US" sz="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vi-VN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</a:t>
            </a:r>
            <a:r>
              <a:rPr lang="hr-HR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stovaruj</a:t>
            </a:r>
            <a:r>
              <a:rPr lang="vi-VN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svinje u serijama </a:t>
            </a:r>
            <a:r>
              <a:rPr lang="hr-HR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koje su </a:t>
            </a:r>
            <a:r>
              <a:rPr lang="vi-VN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prilagođene veličini o</a:t>
            </a:r>
            <a:r>
              <a:rPr lang="hr-HR" sz="12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djeljka</a:t>
            </a:r>
            <a:r>
              <a:rPr lang="vi-VN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na mjestu dolaska</a:t>
            </a:r>
            <a:r>
              <a:rPr lang="hr-HR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svinja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nije sposobna za putovanje </a:t>
            </a:r>
            <a:r>
              <a:rPr lang="hr-HR" sz="12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 dolasku u klaonicu, obavijesti odgovornu osobu u klaonici o tome, u svrhu zaštite dobrobiti životinje.</a:t>
            </a:r>
            <a:endParaRPr lang="en-US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Report </a:t>
            </a:r>
            <a:r>
              <a:rPr lang="en-US" sz="12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the number of pigs injured or death at the end of the journey</a:t>
            </a:r>
          </a:p>
          <a:p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12736" t="34021" r="62283" b="43890"/>
          <a:stretch/>
        </p:blipFill>
        <p:spPr>
          <a:xfrm>
            <a:off x="386406" y="6515058"/>
            <a:ext cx="1242393" cy="100323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0" name="Rectangle 39"/>
          <p:cNvSpPr/>
          <p:nvPr/>
        </p:nvSpPr>
        <p:spPr>
          <a:xfrm>
            <a:off x="3700284" y="2504728"/>
            <a:ext cx="2943045" cy="4658067"/>
          </a:xfrm>
          <a:prstGeom prst="rect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tangle 40"/>
          <p:cNvSpPr/>
          <p:nvPr/>
        </p:nvSpPr>
        <p:spPr>
          <a:xfrm>
            <a:off x="3802073" y="2549564"/>
            <a:ext cx="269575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Ako se svinje zaustave i odbiju se kretati</a:t>
            </a:r>
            <a:r>
              <a:rPr lang="en-US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hr-HR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slijedi ovu proceduru</a:t>
            </a:r>
            <a:endParaRPr lang="en-US" sz="1000" b="1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algn="just"/>
            <a:endParaRPr lang="en-US" sz="1000" b="1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Dopusti svinjama da se smire te provjeri jesu li sposobne za prijevoz. Ako jesu, postupaj na odgovarajući način.</a:t>
            </a: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Provjeri postoje li bilo kakve teškoće te ih ukloni ako je moguće ili promijeni osvjetljenje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Nije moguće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?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Daj svinjama vremena da se prilagode i zaobiđu prepreku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Riješi problem prije sljedećeg utovara/istovara.</a:t>
            </a: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Koristi pasivne metode za kretanje životinja 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ploče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zastave i dr.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)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Svinje mogu biti utovarene/istovarene u skupinama uz vodstvo tako da slijede vođu.</a:t>
            </a: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Usmjeravaj kretanje životinja uz pomoć zviždaljke ili glasom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Nikada nemojte udara ili vući životinju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!</a:t>
            </a: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endParaRPr lang="en-US" sz="1000" dirty="0">
              <a:solidFill>
                <a:schemeClr val="bg1"/>
              </a:solidFill>
              <a:latin typeface="Times New Roman" panose="02020603050405020304" pitchFamily="18" charset="0"/>
              <a:ea typeface="Ebrima" panose="02000000000000000000" pitchFamily="2" charset="0"/>
              <a:cs typeface="Times New Roman" panose="0202060305040502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Spolno zrele krmače i neraste treba premještati odvojeno</a:t>
            </a:r>
            <a:r>
              <a:rPr lang="en-US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hr-HR" sz="100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i </a:t>
            </a:r>
            <a:r>
              <a:rPr lang="hr-HR" sz="1000" dirty="0" smtClean="0">
                <a:solidFill>
                  <a:schemeClr val="bg1"/>
                </a:solidFill>
                <a:latin typeface="Times New Roman" panose="02020603050405020304" pitchFamily="18" charset="0"/>
                <a:ea typeface="Ebrima" panose="02000000000000000000" pitchFamily="2" charset="0"/>
                <a:cs typeface="Times New Roman" panose="02020603050405020304" pitchFamily="18" charset="0"/>
              </a:rPr>
              <a:t>prevoziti u odvojenim odjeljcima.</a:t>
            </a:r>
            <a:endParaRPr lang="nl-BE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3500713" y="1562819"/>
            <a:ext cx="0" cy="4604549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</a:t>
            </a:r>
            <a:r>
              <a:rPr lang="hr-HR" sz="1000" dirty="0" smtClean="0">
                <a:solidFill>
                  <a:schemeClr val="bg1"/>
                </a:solidFill>
              </a:rPr>
              <a:t>). Informativni letci </a:t>
            </a:r>
            <a:r>
              <a:rPr lang="hr-HR" sz="1000" dirty="0">
                <a:solidFill>
                  <a:schemeClr val="bg1"/>
                </a:solidFill>
              </a:rPr>
              <a:t>razvijeni </a:t>
            </a:r>
            <a:r>
              <a:rPr lang="hr-HR" sz="1000" dirty="0" smtClean="0">
                <a:solidFill>
                  <a:schemeClr val="bg1"/>
                </a:solidFill>
              </a:rPr>
              <a:t>su u </a:t>
            </a:r>
            <a:r>
              <a:rPr lang="hr-HR" sz="1000" dirty="0">
                <a:solidFill>
                  <a:schemeClr val="bg1"/>
                </a:solidFill>
              </a:rPr>
              <a:t>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2" name="Picture 3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516883"/>
            <a:ext cx="659867" cy="389399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 rot="16200000">
            <a:off x="1528478" y="6616761"/>
            <a:ext cx="4320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©IFIP</a:t>
            </a:r>
            <a:endParaRPr lang="nl-BE" sz="800" dirty="0"/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00" y="1585237"/>
            <a:ext cx="1197603" cy="798402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/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xmlns="" id="{C39BE265-9571-4FF3-A594-6AA94211A987}"/>
              </a:ext>
            </a:extLst>
          </p:cNvPr>
          <p:cNvSpPr/>
          <p:nvPr/>
        </p:nvSpPr>
        <p:spPr>
          <a:xfrm>
            <a:off x="3052709" y="355161"/>
            <a:ext cx="70014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90FC6AA-07C6-40EF-A584-C648CB69E1F2}"/>
              </a:ext>
            </a:extLst>
          </p:cNvPr>
          <p:cNvSpPr txBox="1"/>
          <p:nvPr/>
        </p:nvSpPr>
        <p:spPr>
          <a:xfrm flipH="1">
            <a:off x="3068925" y="362425"/>
            <a:ext cx="693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900" b="1" dirty="0" smtClean="0">
                <a:solidFill>
                  <a:schemeClr val="bg1"/>
                </a:solidFill>
              </a:rPr>
              <a:t>Stranica</a:t>
            </a:r>
            <a:r>
              <a:rPr lang="en-GB" sz="900" b="1" dirty="0" smtClean="0">
                <a:solidFill>
                  <a:schemeClr val="bg1"/>
                </a:solidFill>
              </a:rPr>
              <a:t> </a:t>
            </a:r>
            <a:r>
              <a:rPr lang="en-GB" sz="900" b="1" dirty="0">
                <a:solidFill>
                  <a:schemeClr val="bg1"/>
                </a:solidFill>
              </a:rPr>
              <a:t>2</a:t>
            </a:r>
            <a:endParaRPr lang="nl-BE" sz="900" b="1" dirty="0">
              <a:solidFill>
                <a:schemeClr val="bg1"/>
              </a:solidFill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48F221B2-1A9C-446A-8A1C-0C5AD6DD01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01" b="89958" l="1700" r="90000">
                        <a14:foregroundMark x1="13200" y1="71711" x2="13200" y2="71711"/>
                        <a14:foregroundMark x1="15400" y1="70438" x2="15400" y2="70438"/>
                        <a14:foregroundMark x1="18400" y1="71146" x2="18400" y2="71146"/>
                        <a14:foregroundMark x1="20400" y1="71004" x2="20400" y2="71004"/>
                        <a14:foregroundMark x1="24400" y1="70438" x2="24400" y2="70438"/>
                        <a14:foregroundMark x1="26900" y1="70438" x2="26900" y2="70438"/>
                        <a14:foregroundMark x1="30600" y1="70156" x2="30600" y2="70156"/>
                        <a14:foregroundMark x1="33200" y1="70014" x2="33200" y2="70014"/>
                        <a14:foregroundMark x1="35900" y1="70721" x2="35900" y2="70721"/>
                        <a14:foregroundMark x1="38800" y1="71146" x2="38800" y2="71146"/>
                        <a14:foregroundMark x1="42000" y1="71146" x2="42000" y2="71146"/>
                        <a14:foregroundMark x1="44700" y1="70721" x2="44700" y2="70721"/>
                        <a14:foregroundMark x1="48700" y1="70156" x2="48700" y2="70156"/>
                        <a14:foregroundMark x1="51000" y1="70156" x2="51000" y2="70156"/>
                        <a14:foregroundMark x1="53400" y1="70014" x2="53400" y2="70014"/>
                        <a14:foregroundMark x1="58100" y1="70580" x2="58100" y2="70580"/>
                        <a14:foregroundMark x1="60300" y1="70580" x2="60300" y2="70580"/>
                        <a14:foregroundMark x1="63200" y1="70721" x2="63200" y2="70721"/>
                        <a14:foregroundMark x1="64500" y1="70721" x2="64500" y2="70721"/>
                        <a14:foregroundMark x1="67700" y1="71287" x2="67700" y2="71287"/>
                        <a14:foregroundMark x1="70600" y1="70721" x2="706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7" y="-99741"/>
            <a:ext cx="1917532" cy="1355695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19" y="5147811"/>
            <a:ext cx="2734489" cy="121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623</Words>
  <Application>Microsoft Office PowerPoint</Application>
  <PresentationFormat>A4 (210x297 mm)</PresentationFormat>
  <Paragraphs>84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315</cp:revision>
  <cp:lastPrinted>2018-07-30T07:18:51Z</cp:lastPrinted>
  <dcterms:created xsi:type="dcterms:W3CDTF">2016-09-12T08:48:31Z</dcterms:created>
  <dcterms:modified xsi:type="dcterms:W3CDTF">2018-09-04T12:07:51Z</dcterms:modified>
</cp:coreProperties>
</file>